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0"/>
  </p:notesMasterIdLst>
  <p:handoutMasterIdLst>
    <p:handoutMasterId r:id="rId21"/>
  </p:handoutMasterIdLst>
  <p:sldIdLst>
    <p:sldId id="353" r:id="rId2"/>
    <p:sldId id="385" r:id="rId3"/>
    <p:sldId id="386" r:id="rId4"/>
    <p:sldId id="390" r:id="rId5"/>
    <p:sldId id="392" r:id="rId6"/>
    <p:sldId id="393" r:id="rId7"/>
    <p:sldId id="394" r:id="rId8"/>
    <p:sldId id="395" r:id="rId9"/>
    <p:sldId id="396" r:id="rId10"/>
    <p:sldId id="397" r:id="rId11"/>
    <p:sldId id="387" r:id="rId12"/>
    <p:sldId id="388" r:id="rId13"/>
    <p:sldId id="389" r:id="rId14"/>
    <p:sldId id="398" r:id="rId15"/>
    <p:sldId id="400" r:id="rId16"/>
    <p:sldId id="401" r:id="rId17"/>
    <p:sldId id="402" r:id="rId18"/>
    <p:sldId id="399" r:id="rId19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CCCCFF"/>
    <a:srgbClr val="66FF33"/>
    <a:srgbClr val="EBEBFF"/>
    <a:srgbClr val="E7E7FF"/>
    <a:srgbClr val="E1E1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87716" autoAdjust="0"/>
  </p:normalViewPr>
  <p:slideViewPr>
    <p:cSldViewPr>
      <p:cViewPr varScale="1">
        <p:scale>
          <a:sx n="106" d="100"/>
          <a:sy n="106" d="100"/>
        </p:scale>
        <p:origin x="17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2016/9/6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8836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-</a:t>
            </a:r>
            <a:r>
              <a:rPr lang="zh-TW" altLang="en-US" dirty="0" smtClean="0"/>
              <a:t> 網路中所有</a:t>
            </a:r>
            <a:r>
              <a:rPr lang="en-US" altLang="zh-TW" dirty="0" smtClean="0"/>
              <a:t>application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controller</a:t>
            </a:r>
            <a:r>
              <a:rPr lang="zh-TW" altLang="en-US" dirty="0" smtClean="0"/>
              <a:t>與</a:t>
            </a:r>
            <a:r>
              <a:rPr lang="en-US" altLang="zh-TW" dirty="0" smtClean="0"/>
              <a:t>switch</a:t>
            </a:r>
            <a:r>
              <a:rPr lang="zh-TW" altLang="en-US" dirty="0" smtClean="0"/>
              <a:t>之間的溝通必定要經過共同認證，這樣才能夠保護一些機密的資訊</a:t>
            </a:r>
            <a:endParaRPr lang="en-US" altLang="zh-TW" dirty="0" smtClean="0"/>
          </a:p>
          <a:p>
            <a:r>
              <a:rPr lang="en-US" altLang="zh-TW" dirty="0" smtClean="0"/>
              <a:t>-</a:t>
            </a:r>
            <a:r>
              <a:rPr lang="zh-TW" altLang="en-US" dirty="0" smtClean="0"/>
              <a:t> 至少兩個</a:t>
            </a:r>
            <a:r>
              <a:rPr lang="en-US" altLang="zh-TW" dirty="0" smtClean="0"/>
              <a:t>controller</a:t>
            </a:r>
            <a:r>
              <a:rPr lang="zh-TW" altLang="en-US" dirty="0" smtClean="0"/>
              <a:t>可以在其中一個失去功能時接管整個網路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6797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Control plane</a:t>
            </a:r>
            <a:r>
              <a:rPr lang="zh-TW" altLang="en-US" dirty="0" smtClean="0"/>
              <a:t>會放在一個受保護的區域內，只有經過認證的</a:t>
            </a:r>
            <a:r>
              <a:rPr lang="en-US" altLang="zh-TW" dirty="0" smtClean="0"/>
              <a:t>host</a:t>
            </a:r>
            <a:r>
              <a:rPr lang="zh-TW" altLang="en-US" dirty="0" smtClean="0"/>
              <a:t>才能夠存取</a:t>
            </a:r>
            <a:r>
              <a:rPr lang="en-US" altLang="zh-TW" dirty="0" smtClean="0"/>
              <a:t>server</a:t>
            </a:r>
            <a:r>
              <a:rPr lang="zh-TW" altLang="en-US" dirty="0" smtClean="0"/>
              <a:t>。而不屬於</a:t>
            </a:r>
            <a:r>
              <a:rPr lang="en-US" altLang="zh-TW" dirty="0" smtClean="0"/>
              <a:t>OF communication</a:t>
            </a:r>
            <a:r>
              <a:rPr lang="en-US" altLang="zh-TW" baseline="0" dirty="0" smtClean="0"/>
              <a:t> message</a:t>
            </a:r>
            <a:r>
              <a:rPr lang="zh-TW" altLang="en-US" baseline="0" dirty="0" smtClean="0"/>
              <a:t>的</a:t>
            </a:r>
            <a:r>
              <a:rPr lang="en-US" altLang="zh-TW" baseline="0" dirty="0" smtClean="0"/>
              <a:t>traffic</a:t>
            </a:r>
            <a:r>
              <a:rPr lang="zh-TW" altLang="en-US" baseline="0" dirty="0" smtClean="0"/>
              <a:t>會被</a:t>
            </a:r>
            <a:r>
              <a:rPr lang="en-US" altLang="zh-TW" baseline="0" dirty="0" smtClean="0"/>
              <a:t>FW</a:t>
            </a:r>
            <a:r>
              <a:rPr lang="zh-TW" altLang="en-US" baseline="0" dirty="0" smtClean="0"/>
              <a:t>過濾掉，這樣可以用來阻擋</a:t>
            </a:r>
            <a:r>
              <a:rPr lang="en-US" altLang="zh-TW" baseline="0" dirty="0" err="1" smtClean="0"/>
              <a:t>DoS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39053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將多個</a:t>
            </a:r>
            <a:r>
              <a:rPr lang="en-US" altLang="zh-TW" dirty="0" smtClean="0"/>
              <a:t>controller</a:t>
            </a:r>
            <a:r>
              <a:rPr lang="zh-TW" altLang="en-US" dirty="0" smtClean="0"/>
              <a:t>放在受保護的區域</a:t>
            </a:r>
            <a:r>
              <a:rPr lang="en-US" altLang="zh-TW" dirty="0" smtClean="0"/>
              <a:t>(</a:t>
            </a:r>
            <a:r>
              <a:rPr lang="zh-TW" altLang="en-US" dirty="0" smtClean="0"/>
              <a:t>包含</a:t>
            </a:r>
            <a:r>
              <a:rPr lang="en-US" altLang="zh-TW" dirty="0" smtClean="0"/>
              <a:t>access control</a:t>
            </a:r>
            <a:r>
              <a:rPr lang="zh-TW" altLang="en-US" dirty="0" smtClean="0"/>
              <a:t>及</a:t>
            </a:r>
            <a:r>
              <a:rPr lang="en-US" altLang="zh-TW" dirty="0" smtClean="0"/>
              <a:t>firewall)</a:t>
            </a:r>
          </a:p>
          <a:p>
            <a:r>
              <a:rPr lang="zh-TW" altLang="en-US" dirty="0" smtClean="0"/>
              <a:t>想要存取</a:t>
            </a:r>
            <a:r>
              <a:rPr lang="en-US" altLang="zh-TW" dirty="0" smtClean="0"/>
              <a:t>Server zone</a:t>
            </a:r>
            <a:r>
              <a:rPr lang="zh-TW" altLang="en-US" dirty="0" smtClean="0"/>
              <a:t>的</a:t>
            </a:r>
            <a:r>
              <a:rPr lang="en-US" altLang="zh-TW" dirty="0" smtClean="0"/>
              <a:t>application</a:t>
            </a:r>
            <a:r>
              <a:rPr lang="zh-TW" altLang="en-US" dirty="0" smtClean="0"/>
              <a:t>或是</a:t>
            </a:r>
            <a:r>
              <a:rPr lang="en-US" altLang="zh-TW" dirty="0" smtClean="0"/>
              <a:t>host</a:t>
            </a:r>
            <a:r>
              <a:rPr lang="zh-TW" altLang="en-US" dirty="0" smtClean="0"/>
              <a:t>需要使用</a:t>
            </a:r>
            <a:r>
              <a:rPr lang="en-US" altLang="zh-TW" dirty="0" err="1" smtClean="0"/>
              <a:t>AAAserver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control algorithm</a:t>
            </a:r>
            <a:r>
              <a:rPr lang="zh-TW" altLang="en-US" dirty="0" smtClean="0"/>
              <a:t>並透過</a:t>
            </a:r>
            <a:r>
              <a:rPr lang="en-US" altLang="zh-TW" dirty="0" smtClean="0"/>
              <a:t>location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identity</a:t>
            </a:r>
            <a:r>
              <a:rPr lang="zh-TW" altLang="en-US" dirty="0" smtClean="0"/>
              <a:t>來辨識</a:t>
            </a:r>
            <a:endParaRPr lang="en-US" altLang="zh-TW" smtClean="0"/>
          </a:p>
          <a:p>
            <a:r>
              <a:rPr lang="zh-TW" altLang="en-US" smtClean="0"/>
              <a:t>而</a:t>
            </a:r>
            <a:r>
              <a:rPr lang="en-US" altLang="zh-TW" dirty="0" smtClean="0"/>
              <a:t>network sensor</a:t>
            </a:r>
            <a:r>
              <a:rPr lang="zh-TW" altLang="en-US" dirty="0" smtClean="0"/>
              <a:t>同時可以</a:t>
            </a:r>
            <a:r>
              <a:rPr lang="en-US" altLang="zh-TW" dirty="0" smtClean="0"/>
              <a:t>mirror</a:t>
            </a:r>
            <a:r>
              <a:rPr lang="zh-TW" altLang="en-US" dirty="0" smtClean="0"/>
              <a:t> </a:t>
            </a:r>
            <a:r>
              <a:rPr lang="en-US" altLang="zh-TW" dirty="0" smtClean="0"/>
              <a:t>traffic</a:t>
            </a:r>
            <a:r>
              <a:rPr lang="zh-TW" altLang="en-US" dirty="0" smtClean="0"/>
              <a:t>到</a:t>
            </a:r>
            <a:r>
              <a:rPr lang="en-US" altLang="zh-TW" dirty="0" smtClean="0"/>
              <a:t>IDS</a:t>
            </a:r>
            <a:r>
              <a:rPr lang="zh-TW" altLang="en-US" dirty="0" smtClean="0"/>
              <a:t>提供</a:t>
            </a:r>
            <a:r>
              <a:rPr lang="en-US" altLang="zh-TW" dirty="0" smtClean="0"/>
              <a:t>detect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75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功能性與互相作用是</a:t>
            </a:r>
            <a:r>
              <a:rPr lang="en-US" altLang="zh-TW" dirty="0" smtClean="0"/>
              <a:t>vendor</a:t>
            </a:r>
            <a:r>
              <a:rPr lang="zh-TW" altLang="en-US" dirty="0" smtClean="0"/>
              <a:t>最主要的銷售點，因此並沒有特別針對韌體與軟體發展的</a:t>
            </a:r>
            <a:r>
              <a:rPr lang="en-US" altLang="zh-TW" dirty="0" smtClean="0"/>
              <a:t>security</a:t>
            </a:r>
            <a:r>
              <a:rPr lang="zh-TW" altLang="en-US" dirty="0" smtClean="0"/>
              <a:t>做加強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83860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假冒身份 </a:t>
            </a:r>
            <a:r>
              <a:rPr lang="en-US" altLang="zh-TW" dirty="0" smtClean="0"/>
              <a:t>- 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假冒意味在電腦上模仿別人。非法存取然後使用其他使用者的驗證資訊 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(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例如使用者名稱和密碼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)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，即是假冒身份的範例。</a:t>
            </a:r>
          </a:p>
          <a:p>
            <a:r>
              <a:rPr lang="zh-TW" altLang="en-US" dirty="0" smtClean="0"/>
              <a:t>竄改資料</a:t>
            </a:r>
            <a:r>
              <a:rPr lang="en-US" altLang="zh-TW" dirty="0" smtClean="0"/>
              <a:t>- 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資料竄改牽涉到惡意修改資料。例如，未授權變更永久資料 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(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例如資料庫所保留的資料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)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，以及當資料在開放網路 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(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例如網際網路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) 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上的兩部電腦之間流動時加以變更。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3044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否認 </a:t>
            </a:r>
            <a:r>
              <a:rPr lang="en-US" altLang="zh-TW" dirty="0" smtClean="0"/>
              <a:t>- 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否認威脅包括使用者不需經過第三方任何驗證，就能拒絕執行動作。例如，使用者可在無法追蹤禁止作業的系統中，執行非法作業。</a:t>
            </a:r>
          </a:p>
          <a:p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藉由相同的 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Token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，「不可否認性」指的是系統解決否認威脅的能力。例如，使用者可能需要在收到購買的項目時簽名。之後廠商可使用已簽名的收據，做為使用者確實收到貨品的證明。</a:t>
            </a:r>
          </a:p>
          <a:p>
            <a:r>
              <a:rPr lang="zh-TW" altLang="en-US" dirty="0" smtClean="0"/>
              <a:t>資訊洩露 </a:t>
            </a:r>
            <a:r>
              <a:rPr lang="en-US" altLang="zh-TW" dirty="0" smtClean="0"/>
              <a:t>- 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資訊洩露威脅是將資訊洩露給沒有存取權限的個人，例如，讓沒有讀取權的使用者讀取檔案，或讓入侵者讀取兩部電腦間正在傳輸的資料。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64751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拒絕服務 </a:t>
            </a:r>
            <a:r>
              <a:rPr lang="en-US" altLang="zh-TW" dirty="0" smtClean="0"/>
              <a:t>- 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拒絕服務 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(</a:t>
            </a:r>
            <a:r>
              <a:rPr kumimoji="1" lang="en-US" altLang="zh-TW" sz="1200" kern="1200" dirty="0" err="1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DoS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) 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攻擊會藉由一些方法 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(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例如，讓 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Web 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伺服器暫時無法取得或使用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)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，使有效使用者無法使用某些服務。您必須防護特定類型的 </a:t>
            </a:r>
            <a:r>
              <a:rPr kumimoji="1" lang="en-US" altLang="zh-TW" sz="1200" kern="1200" dirty="0" err="1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DoS</a:t>
            </a:r>
            <a:r>
              <a:rPr kumimoji="1" lang="en-US" altLang="zh-TW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 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威脅，才能增進系統的可用性和可靠性。</a:t>
            </a:r>
          </a:p>
          <a:p>
            <a:r>
              <a:rPr lang="zh-TW" altLang="en-US" dirty="0" smtClean="0"/>
              <a:t>提高權限 </a:t>
            </a:r>
            <a:r>
              <a:rPr lang="en-US" altLang="zh-TW" dirty="0" smtClean="0"/>
              <a:t>- </a:t>
            </a:r>
            <a:r>
              <a:rPr kumimoji="1" lang="zh-TW" alt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  <a:cs typeface="+mn-cs"/>
              </a:rPr>
              <a:t>在此類威脅中，無權的使用者可取得存取權限，因此有足夠的存取權限可危害或摧毀整個系統。提高權限威脅包含下列情況：攻擊者有效滲透所有系統防線，並使其本身成為受信任系統中的一員。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78452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080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SDN</a:t>
            </a:r>
            <a:r>
              <a:rPr lang="zh-TW" altLang="en-US" dirty="0" smtClean="0"/>
              <a:t>網路內部的</a:t>
            </a:r>
            <a:r>
              <a:rPr lang="en-US" altLang="zh-TW" dirty="0" smtClean="0"/>
              <a:t>device</a:t>
            </a:r>
            <a:r>
              <a:rPr lang="zh-TW" altLang="en-US" dirty="0" smtClean="0"/>
              <a:t>本身就已經是可以辨識的，因此就不會有</a:t>
            </a:r>
            <a:r>
              <a:rPr lang="en-US" altLang="zh-TW" dirty="0" smtClean="0"/>
              <a:t>repudiation</a:t>
            </a:r>
            <a:r>
              <a:rPr lang="zh-TW" altLang="en-US" dirty="0" smtClean="0"/>
              <a:t>的問題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2960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當整個網路的資料都儲存在</a:t>
            </a:r>
            <a:r>
              <a:rPr lang="en-US" altLang="zh-TW" dirty="0" smtClean="0"/>
              <a:t>controller</a:t>
            </a:r>
            <a:r>
              <a:rPr lang="zh-TW" altLang="en-US" dirty="0" smtClean="0"/>
              <a:t>，很容易就會洩漏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3132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Switch</a:t>
            </a:r>
            <a:r>
              <a:rPr lang="zh-TW" altLang="en-US" dirty="0" smtClean="0"/>
              <a:t>的功能仰賴於中央式的</a:t>
            </a:r>
            <a:r>
              <a:rPr lang="en-US" altLang="zh-TW" dirty="0" smtClean="0"/>
              <a:t>controller</a:t>
            </a:r>
            <a:r>
              <a:rPr lang="zh-TW" altLang="en-US" dirty="0" smtClean="0"/>
              <a:t>，因此容易遭受攻擊。而</a:t>
            </a:r>
            <a:r>
              <a:rPr lang="en-US" altLang="zh-TW" dirty="0" smtClean="0"/>
              <a:t>routing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table</a:t>
            </a:r>
            <a:r>
              <a:rPr lang="zh-TW" altLang="en-US" dirty="0" smtClean="0"/>
              <a:t>遭受</a:t>
            </a:r>
            <a:r>
              <a:rPr lang="en-US" altLang="zh-TW" dirty="0" err="1" smtClean="0"/>
              <a:t>DoS</a:t>
            </a:r>
            <a:r>
              <a:rPr lang="zh-TW" altLang="en-US" dirty="0" smtClean="0"/>
              <a:t>攻擊時也容易就會爆掉</a:t>
            </a:r>
            <a:endParaRPr lang="en-US" altLang="zh-TW" dirty="0" smtClean="0"/>
          </a:p>
          <a:p>
            <a:r>
              <a:rPr lang="zh-TW" altLang="en-US" dirty="0" smtClean="0"/>
              <a:t>或是使用備份機制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5009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2016/9/6</a:t>
            </a:fld>
            <a:endParaRPr lang="en-US" altLang="zh-TW" dirty="0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i="0" dirty="0"/>
              <a:t>A STRIDE-based Security Architecture for Software-Defined Networking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Fabian </a:t>
            </a:r>
            <a:r>
              <a:rPr lang="en-US" altLang="zh-TW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Ruffy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zh-TW" sz="1800" dirty="0"/>
              <a:t>Wolfgang </a:t>
            </a:r>
            <a:r>
              <a:rPr lang="en-US" altLang="zh-TW" sz="1800" dirty="0" err="1" smtClean="0"/>
              <a:t>Hommel</a:t>
            </a:r>
            <a:r>
              <a:rPr lang="en-US" altLang="zh-TW" sz="1800" dirty="0" smtClean="0"/>
              <a:t> and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Felix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von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Eye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15th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Networks (ICN 2016)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Kuan-Chieh</a:t>
            </a:r>
            <a:r>
              <a:rPr lang="en-US" altLang="zh-TW" sz="1800" dirty="0" smtClean="0"/>
              <a:t> Feng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2016/9/6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</a:t>
            </a:r>
            <a:r>
              <a:rPr lang="en-US" altLang="zh-TW" sz="1600" dirty="0" smtClean="0"/>
              <a:t>University</a:t>
            </a:r>
            <a:endParaRPr lang="en-US" altLang="zh-TW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STRIDE problem and solution in SDN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STRIDE threat and solutions in SDN</a:t>
            </a:r>
          </a:p>
          <a:p>
            <a:pPr lvl="1"/>
            <a:r>
              <a:rPr lang="en-US" altLang="zh-TW" dirty="0" smtClean="0"/>
              <a:t>Tampering</a:t>
            </a:r>
          </a:p>
          <a:p>
            <a:pPr lvl="2"/>
            <a:r>
              <a:rPr lang="en-US" altLang="zh-TW" dirty="0" smtClean="0"/>
              <a:t>Problem </a:t>
            </a:r>
            <a:r>
              <a:rPr lang="en-US" altLang="zh-TW" dirty="0">
                <a:solidFill>
                  <a:srgbClr val="FF0000"/>
                </a:solidFill>
              </a:rPr>
              <a:t>- Attacker may be able to overwrite controller policy and poison the </a:t>
            </a:r>
            <a:r>
              <a:rPr lang="en-US" altLang="zh-TW" dirty="0" smtClean="0">
                <a:solidFill>
                  <a:srgbClr val="FF0000"/>
                </a:solidFill>
              </a:rPr>
              <a:t>central, virtual </a:t>
            </a:r>
            <a:r>
              <a:rPr lang="en-US" altLang="zh-TW" dirty="0">
                <a:solidFill>
                  <a:srgbClr val="FF0000"/>
                </a:solidFill>
              </a:rPr>
              <a:t>network view</a:t>
            </a:r>
            <a:r>
              <a:rPr lang="en-US" altLang="zh-TW" dirty="0"/>
              <a:t>. </a:t>
            </a:r>
            <a:r>
              <a:rPr lang="en-US" altLang="zh-TW" dirty="0" smtClean="0"/>
              <a:t>The interception </a:t>
            </a:r>
            <a:r>
              <a:rPr lang="en-US" altLang="zh-TW" dirty="0"/>
              <a:t>and altering of </a:t>
            </a:r>
            <a:r>
              <a:rPr lang="en-US" altLang="zh-TW" dirty="0" err="1"/>
              <a:t>OpenFlow</a:t>
            </a:r>
            <a:r>
              <a:rPr lang="en-US" altLang="zh-TW" dirty="0"/>
              <a:t> </a:t>
            </a:r>
            <a:r>
              <a:rPr lang="en-US" altLang="zh-TW" dirty="0" smtClean="0"/>
              <a:t>control messages </a:t>
            </a:r>
            <a:r>
              <a:rPr lang="en-US" altLang="zh-TW" dirty="0"/>
              <a:t>has an extensive impact on the network configuration</a:t>
            </a:r>
            <a:r>
              <a:rPr lang="en-US" altLang="zh-TW" dirty="0" smtClean="0"/>
              <a:t>.</a:t>
            </a:r>
          </a:p>
          <a:p>
            <a:pPr marL="914400" lvl="2" indent="0">
              <a:buNone/>
            </a:pPr>
            <a:endParaRPr lang="en-US" altLang="zh-TW" dirty="0" smtClean="0"/>
          </a:p>
          <a:p>
            <a:pPr lvl="2"/>
            <a:r>
              <a:rPr lang="en-US" altLang="zh-TW" dirty="0" smtClean="0"/>
              <a:t>Solution </a:t>
            </a:r>
            <a:r>
              <a:rPr lang="en-US" altLang="zh-TW" dirty="0"/>
              <a:t>- </a:t>
            </a:r>
            <a:r>
              <a:rPr lang="en-US" altLang="zh-TW" dirty="0">
                <a:solidFill>
                  <a:srgbClr val="FF0000"/>
                </a:solidFill>
              </a:rPr>
              <a:t>Implement access-control </a:t>
            </a:r>
            <a:r>
              <a:rPr lang="en-US" altLang="zh-TW" dirty="0"/>
              <a:t>and </a:t>
            </a:r>
            <a:r>
              <a:rPr lang="en-US" altLang="zh-TW" dirty="0">
                <a:solidFill>
                  <a:srgbClr val="FF0000"/>
                </a:solidFill>
              </a:rPr>
              <a:t>integrity-verification</a:t>
            </a:r>
            <a:r>
              <a:rPr lang="en-US" altLang="zh-TW" dirty="0"/>
              <a:t> mechanisms in </a:t>
            </a:r>
            <a:r>
              <a:rPr lang="en-US" altLang="zh-TW" dirty="0" smtClean="0"/>
              <a:t>the north- </a:t>
            </a:r>
            <a:r>
              <a:rPr lang="en-US" altLang="zh-TW" dirty="0"/>
              <a:t>as well as the southbound interface of SDN. Significant </a:t>
            </a:r>
            <a:r>
              <a:rPr lang="en-US" altLang="zh-TW" dirty="0" smtClean="0"/>
              <a:t>actions are </a:t>
            </a:r>
            <a:r>
              <a:rPr lang="en-US" altLang="zh-TW" dirty="0"/>
              <a:t>decided based on the votes of multiple, independent control elements.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308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STRIDE problem and solution in SDN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STRIDE threat and solutions in </a:t>
            </a:r>
            <a:r>
              <a:rPr lang="en-US" altLang="zh-TW" dirty="0" smtClean="0"/>
              <a:t>SDN</a:t>
            </a:r>
          </a:p>
          <a:p>
            <a:pPr lvl="1"/>
            <a:r>
              <a:rPr lang="en-US" altLang="zh-TW" i="1" dirty="0" smtClean="0"/>
              <a:t>Repudiation</a:t>
            </a:r>
          </a:p>
          <a:p>
            <a:pPr lvl="2"/>
            <a:r>
              <a:rPr lang="en-US" altLang="zh-TW" dirty="0"/>
              <a:t>Problem </a:t>
            </a:r>
            <a:r>
              <a:rPr lang="en-US" altLang="zh-TW" dirty="0">
                <a:solidFill>
                  <a:srgbClr val="FF0000"/>
                </a:solidFill>
              </a:rPr>
              <a:t>-  Lack of inherent and automatic monitoring capabilities</a:t>
            </a:r>
            <a:r>
              <a:rPr lang="en-US" altLang="zh-TW" dirty="0"/>
              <a:t> of switches </a:t>
            </a:r>
            <a:r>
              <a:rPr lang="en-US" altLang="zh-TW" dirty="0" smtClean="0"/>
              <a:t>and control </a:t>
            </a:r>
            <a:r>
              <a:rPr lang="en-US" altLang="zh-TW" dirty="0"/>
              <a:t>software may enable covert operations</a:t>
            </a:r>
            <a:r>
              <a:rPr lang="en-US" altLang="zh-TW" dirty="0" smtClean="0"/>
              <a:t>.</a:t>
            </a:r>
          </a:p>
          <a:p>
            <a:pPr marL="914400" lvl="2" indent="0">
              <a:buNone/>
            </a:pPr>
            <a:endParaRPr lang="en-US" altLang="zh-TW" dirty="0" smtClean="0"/>
          </a:p>
          <a:p>
            <a:pPr lvl="2"/>
            <a:r>
              <a:rPr lang="en-US" altLang="zh-TW" dirty="0" smtClean="0"/>
              <a:t>Solution </a:t>
            </a:r>
            <a:r>
              <a:rPr lang="en-US" altLang="zh-TW" dirty="0"/>
              <a:t>- SDN devices are uniquely identifiable. Logging and tracking </a:t>
            </a:r>
            <a:r>
              <a:rPr lang="en-US" altLang="zh-TW" dirty="0" smtClean="0"/>
              <a:t>mechanisms are </a:t>
            </a:r>
            <a:r>
              <a:rPr lang="en-US" altLang="zh-TW" dirty="0"/>
              <a:t>automatic and secured.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469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STRIDE problem and solution in SDN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STRIDE threat and solutions in </a:t>
            </a:r>
            <a:r>
              <a:rPr lang="en-US" altLang="zh-TW" dirty="0" smtClean="0"/>
              <a:t>SDN</a:t>
            </a:r>
          </a:p>
          <a:p>
            <a:pPr lvl="1"/>
            <a:r>
              <a:rPr lang="en-US" altLang="zh-TW" dirty="0" smtClean="0"/>
              <a:t>Information Disclosure</a:t>
            </a:r>
          </a:p>
          <a:p>
            <a:pPr lvl="2"/>
            <a:r>
              <a:rPr lang="en-US" altLang="zh-TW" dirty="0" smtClean="0"/>
              <a:t>Problem </a:t>
            </a:r>
            <a:r>
              <a:rPr lang="en-US" altLang="zh-TW" dirty="0"/>
              <a:t>- The </a:t>
            </a:r>
            <a:r>
              <a:rPr lang="en-US" altLang="zh-TW" dirty="0" err="1"/>
              <a:t>centralised</a:t>
            </a:r>
            <a:r>
              <a:rPr lang="en-US" altLang="zh-TW" dirty="0"/>
              <a:t> information storage and query possibilities </a:t>
            </a:r>
            <a:r>
              <a:rPr lang="en-US" altLang="zh-TW" dirty="0" smtClean="0"/>
              <a:t>simplify network </a:t>
            </a:r>
            <a:r>
              <a:rPr lang="en-US" altLang="zh-TW" dirty="0"/>
              <a:t>reconnaissance</a:t>
            </a:r>
            <a:r>
              <a:rPr lang="en-US" altLang="zh-TW" dirty="0" smtClean="0"/>
              <a:t>.</a:t>
            </a:r>
          </a:p>
          <a:p>
            <a:pPr marL="914400" lvl="2" indent="0">
              <a:buNone/>
            </a:pPr>
            <a:endParaRPr lang="en-US" altLang="zh-TW" dirty="0" smtClean="0"/>
          </a:p>
          <a:p>
            <a:pPr lvl="2"/>
            <a:r>
              <a:rPr lang="en-US" altLang="zh-TW" dirty="0" smtClean="0"/>
              <a:t>Solution </a:t>
            </a:r>
            <a:r>
              <a:rPr lang="en-US" altLang="zh-TW" dirty="0"/>
              <a:t>- </a:t>
            </a:r>
            <a:r>
              <a:rPr lang="en-US" altLang="zh-TW" dirty="0">
                <a:solidFill>
                  <a:srgbClr val="FF0000"/>
                </a:solidFill>
              </a:rPr>
              <a:t>Relocate SDN communication to separate and secured channels</a:t>
            </a:r>
            <a:r>
              <a:rPr lang="en-US" altLang="zh-TW" dirty="0"/>
              <a:t>,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controller </a:t>
            </a:r>
            <a:r>
              <a:rPr lang="en-US" altLang="zh-TW" dirty="0"/>
              <a:t>and the network data storage are removed from the data net.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7515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STRIDE problem and solution in SDN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STRIDE threat and solutions in </a:t>
            </a:r>
            <a:r>
              <a:rPr lang="en-US" altLang="zh-TW" dirty="0" smtClean="0"/>
              <a:t>SDN</a:t>
            </a:r>
          </a:p>
          <a:p>
            <a:pPr lvl="1"/>
            <a:r>
              <a:rPr lang="en-US" altLang="zh-TW" dirty="0" smtClean="0"/>
              <a:t>Denial of Service</a:t>
            </a:r>
          </a:p>
          <a:p>
            <a:pPr lvl="2"/>
            <a:r>
              <a:rPr lang="en-US" altLang="zh-TW" dirty="0" smtClean="0"/>
              <a:t>Problem </a:t>
            </a:r>
            <a:r>
              <a:rPr lang="en-US" altLang="zh-TW" dirty="0"/>
              <a:t>- </a:t>
            </a:r>
            <a:r>
              <a:rPr lang="en-US" altLang="zh-TW" dirty="0">
                <a:solidFill>
                  <a:srgbClr val="FF0000"/>
                </a:solidFill>
              </a:rPr>
              <a:t>Switch functionality is dependent on a single, central controller and </a:t>
            </a:r>
            <a:r>
              <a:rPr lang="en-US" altLang="zh-TW" dirty="0" smtClean="0">
                <a:solidFill>
                  <a:srgbClr val="FF0000"/>
                </a:solidFill>
              </a:rPr>
              <a:t>control channel </a:t>
            </a:r>
            <a:r>
              <a:rPr lang="en-US" altLang="zh-TW" dirty="0"/>
              <a:t>which is susceptible to multitude of attack possibilities, such </a:t>
            </a:r>
            <a:r>
              <a:rPr lang="en-US" altLang="zh-TW" dirty="0" smtClean="0"/>
              <a:t>as flooding</a:t>
            </a:r>
            <a:r>
              <a:rPr lang="en-US" altLang="zh-TW" dirty="0"/>
              <a:t>, exploits and software bugs. </a:t>
            </a:r>
            <a:r>
              <a:rPr lang="en-US" altLang="zh-TW" dirty="0">
                <a:solidFill>
                  <a:srgbClr val="FF0000"/>
                </a:solidFill>
              </a:rPr>
              <a:t>The routing tables of switches </a:t>
            </a:r>
            <a:r>
              <a:rPr lang="en-US" altLang="zh-TW" dirty="0" smtClean="0">
                <a:solidFill>
                  <a:srgbClr val="FF0000"/>
                </a:solidFill>
              </a:rPr>
              <a:t>are limited </a:t>
            </a:r>
            <a:r>
              <a:rPr lang="en-US" altLang="zh-TW" dirty="0">
                <a:solidFill>
                  <a:srgbClr val="FF0000"/>
                </a:solidFill>
              </a:rPr>
              <a:t>and quickly exhaustible</a:t>
            </a:r>
            <a:r>
              <a:rPr lang="en-US" altLang="zh-TW" dirty="0"/>
              <a:t>.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Solution </a:t>
            </a:r>
            <a:r>
              <a:rPr lang="en-US" altLang="zh-TW" dirty="0"/>
              <a:t>- </a:t>
            </a:r>
            <a:r>
              <a:rPr lang="en-US" altLang="zh-TW" dirty="0">
                <a:solidFill>
                  <a:srgbClr val="FF0000"/>
                </a:solidFill>
              </a:rPr>
              <a:t>Deploy controller paired with intrusion-detection mechanisms</a:t>
            </a:r>
            <a:r>
              <a:rPr lang="en-US" altLang="zh-TW" dirty="0"/>
              <a:t> and </a:t>
            </a:r>
            <a:r>
              <a:rPr lang="en-US" altLang="zh-TW" dirty="0" err="1" smtClean="0">
                <a:solidFill>
                  <a:srgbClr val="FF0000"/>
                </a:solidFill>
              </a:rPr>
              <a:t>utilise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>
                <a:solidFill>
                  <a:srgbClr val="FF0000"/>
                </a:solidFill>
              </a:rPr>
              <a:t>fall-back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mechanisms </a:t>
            </a:r>
            <a:r>
              <a:rPr lang="en-US" altLang="zh-TW" dirty="0"/>
              <a:t>and element redundancy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3840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STRIDE problem and solution in SDN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STRIDE threat and solutions in </a:t>
            </a:r>
            <a:r>
              <a:rPr lang="en-US" altLang="zh-TW" dirty="0" smtClean="0"/>
              <a:t>SDN</a:t>
            </a:r>
          </a:p>
          <a:p>
            <a:pPr lvl="1"/>
            <a:r>
              <a:rPr lang="en-US" altLang="zh-TW" dirty="0" smtClean="0"/>
              <a:t>Elevation of </a:t>
            </a:r>
            <a:r>
              <a:rPr lang="en-US" altLang="zh-TW" dirty="0" err="1" smtClean="0"/>
              <a:t>Previlige</a:t>
            </a:r>
            <a:endParaRPr lang="en-US" altLang="zh-TW" dirty="0" smtClean="0"/>
          </a:p>
          <a:p>
            <a:pPr lvl="2"/>
            <a:r>
              <a:rPr lang="en-US" altLang="zh-TW" dirty="0"/>
              <a:t>Problem - </a:t>
            </a:r>
            <a:r>
              <a:rPr lang="en-US" altLang="zh-TW" dirty="0">
                <a:solidFill>
                  <a:srgbClr val="FF0000"/>
                </a:solidFill>
              </a:rPr>
              <a:t>Network controllers accessible to multiple users may be compromised </a:t>
            </a:r>
            <a:r>
              <a:rPr lang="en-US" altLang="zh-TW" dirty="0" smtClean="0">
                <a:solidFill>
                  <a:srgbClr val="FF0000"/>
                </a:solidFill>
              </a:rPr>
              <a:t>or expose </a:t>
            </a:r>
            <a:r>
              <a:rPr lang="en-US" altLang="zh-TW" dirty="0">
                <a:solidFill>
                  <a:srgbClr val="FF0000"/>
                </a:solidFill>
              </a:rPr>
              <a:t>information about </a:t>
            </a:r>
            <a:r>
              <a:rPr lang="en-US" altLang="zh-TW" dirty="0" err="1" smtClean="0">
                <a:solidFill>
                  <a:srgbClr val="FF0000"/>
                </a:solidFill>
              </a:rPr>
              <a:t>neighbour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>
                <a:solidFill>
                  <a:srgbClr val="FF0000"/>
                </a:solidFill>
              </a:rPr>
              <a:t>networks. </a:t>
            </a:r>
            <a:r>
              <a:rPr lang="en-US" altLang="zh-TW" dirty="0"/>
              <a:t>As there is no </a:t>
            </a:r>
            <a:r>
              <a:rPr lang="en-US" altLang="zh-TW" dirty="0" smtClean="0"/>
              <a:t>distinction in </a:t>
            </a:r>
            <a:r>
              <a:rPr lang="en-US" altLang="zh-TW" dirty="0"/>
              <a:t>the priority of the application commands, malicious client </a:t>
            </a:r>
            <a:r>
              <a:rPr lang="en-US" altLang="zh-TW" dirty="0" smtClean="0"/>
              <a:t>applications may </a:t>
            </a:r>
            <a:r>
              <a:rPr lang="en-US" altLang="zh-TW" dirty="0"/>
              <a:t>assume full authority of a shared controller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dirty="0" smtClean="0"/>
              <a:t>Solution </a:t>
            </a:r>
            <a:r>
              <a:rPr lang="en-US" altLang="zh-TW" dirty="0"/>
              <a:t>- Shared resources must be subject to rigorous role-based </a:t>
            </a:r>
            <a:r>
              <a:rPr lang="en-US" altLang="zh-TW" dirty="0" smtClean="0"/>
              <a:t>access-control and </a:t>
            </a:r>
            <a:r>
              <a:rPr lang="en-US" altLang="zh-TW" dirty="0"/>
              <a:t>separation mechanisms, while clients receive minimal trust in </a:t>
            </a:r>
            <a:r>
              <a:rPr lang="en-US" altLang="zh-TW" dirty="0" smtClean="0"/>
              <a:t>their operations</a:t>
            </a:r>
            <a:r>
              <a:rPr lang="en-US" altLang="zh-TW" dirty="0"/>
              <a:t>.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43504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Design of a Secure SDN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first and absolute prerequisite in the secure </a:t>
            </a:r>
            <a:r>
              <a:rPr lang="en-US" altLang="zh-TW" dirty="0" smtClean="0"/>
              <a:t>system is </a:t>
            </a:r>
            <a:r>
              <a:rPr lang="en-US" altLang="zh-TW" dirty="0">
                <a:solidFill>
                  <a:srgbClr val="FF0000"/>
                </a:solidFill>
              </a:rPr>
              <a:t>the use authenticity and integrity for any device </a:t>
            </a:r>
            <a:r>
              <a:rPr lang="en-US" altLang="zh-TW" dirty="0" smtClean="0">
                <a:solidFill>
                  <a:srgbClr val="FF0000"/>
                </a:solidFill>
              </a:rPr>
              <a:t>communication in </a:t>
            </a:r>
            <a:r>
              <a:rPr lang="en-US" altLang="zh-TW" dirty="0">
                <a:solidFill>
                  <a:srgbClr val="FF0000"/>
                </a:solidFill>
              </a:rPr>
              <a:t>the </a:t>
            </a:r>
            <a:r>
              <a:rPr lang="en-US" altLang="zh-TW" dirty="0" smtClean="0">
                <a:solidFill>
                  <a:srgbClr val="FF0000"/>
                </a:solidFill>
              </a:rPr>
              <a:t>network.</a:t>
            </a:r>
          </a:p>
          <a:p>
            <a:r>
              <a:rPr lang="en-US" altLang="zh-TW" dirty="0"/>
              <a:t>To avoid dependency on a single device, at least </a:t>
            </a:r>
            <a:r>
              <a:rPr lang="en-US" altLang="zh-TW" dirty="0" smtClean="0"/>
              <a:t>two</a:t>
            </a:r>
            <a:r>
              <a:rPr lang="zh-TW" altLang="en-US" dirty="0" smtClean="0"/>
              <a:t> </a:t>
            </a:r>
            <a:r>
              <a:rPr lang="en-US" altLang="zh-TW" dirty="0"/>
              <a:t>independent controllers should be deployed in the network.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345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Design of a Secure SDN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</a:rPr>
              <a:t>The control plane resides in a protected area</a:t>
            </a:r>
            <a:r>
              <a:rPr lang="en-US" altLang="zh-TW" dirty="0"/>
              <a:t>, similar to </a:t>
            </a:r>
            <a:r>
              <a:rPr lang="en-US" altLang="zh-TW" dirty="0" smtClean="0"/>
              <a:t>a</a:t>
            </a:r>
            <a:r>
              <a:rPr lang="zh-TW" altLang="en-US" dirty="0" smtClean="0"/>
              <a:t> </a:t>
            </a:r>
            <a:r>
              <a:rPr lang="en-US" altLang="zh-TW" dirty="0" smtClean="0"/>
              <a:t>vital </a:t>
            </a:r>
            <a:r>
              <a:rPr lang="en-US" altLang="zh-TW" dirty="0"/>
              <a:t>database in a conventional network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Any</a:t>
            </a:r>
            <a:r>
              <a:rPr lang="zh-TW" altLang="en-US" dirty="0" smtClean="0"/>
              <a:t> </a:t>
            </a:r>
            <a:r>
              <a:rPr lang="en-US" altLang="zh-TW" dirty="0" smtClean="0"/>
              <a:t>traffic </a:t>
            </a:r>
            <a:r>
              <a:rPr lang="en-US" altLang="zh-TW" dirty="0"/>
              <a:t>which is not a </a:t>
            </a:r>
            <a:r>
              <a:rPr lang="en-US" altLang="zh-TW" dirty="0" err="1"/>
              <a:t>OpenFlow</a:t>
            </a:r>
            <a:r>
              <a:rPr lang="en-US" altLang="zh-TW" dirty="0"/>
              <a:t> communication message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filtered </a:t>
            </a:r>
            <a:r>
              <a:rPr lang="en-US" altLang="zh-TW" dirty="0"/>
              <a:t>using the integrated flow table firewalls.</a:t>
            </a:r>
            <a:endParaRPr lang="en-US" altLang="zh-TW" dirty="0" smtClean="0"/>
          </a:p>
          <a:p>
            <a:r>
              <a:rPr lang="en-US" altLang="zh-TW" dirty="0"/>
              <a:t>Administrator applications report the state and log of </a:t>
            </a:r>
            <a:r>
              <a:rPr lang="en-US" altLang="zh-TW" dirty="0" smtClean="0"/>
              <a:t>all </a:t>
            </a:r>
            <a:r>
              <a:rPr lang="en-US" altLang="zh-TW" dirty="0"/>
              <a:t>controllers and switches in the network and track actions </a:t>
            </a:r>
            <a:r>
              <a:rPr lang="en-US" altLang="zh-TW" dirty="0" smtClean="0"/>
              <a:t>of </a:t>
            </a:r>
            <a:r>
              <a:rPr lang="en-US" altLang="zh-TW" dirty="0"/>
              <a:t>the single devices and applications.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795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Design of a Secure SDN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</a:t>
            </a:r>
            <a:r>
              <a:rPr lang="en-US" altLang="zh-TW" dirty="0"/>
              <a:t>quickly identify and resolve attacks in </a:t>
            </a:r>
            <a:r>
              <a:rPr lang="en-US" altLang="zh-TW" dirty="0" smtClean="0"/>
              <a:t>the entire </a:t>
            </a:r>
            <a:r>
              <a:rPr lang="en-US" altLang="zh-TW" dirty="0"/>
              <a:t>network</a:t>
            </a:r>
            <a:r>
              <a:rPr lang="en-US" altLang="zh-TW" dirty="0">
                <a:solidFill>
                  <a:srgbClr val="FF0000"/>
                </a:solidFill>
              </a:rPr>
              <a:t>, switches could mirror traffic to selected </a:t>
            </a:r>
            <a:r>
              <a:rPr lang="en-US" altLang="zh-TW" dirty="0" smtClean="0">
                <a:solidFill>
                  <a:srgbClr val="FF0000"/>
                </a:solidFill>
              </a:rPr>
              <a:t>inspection servers</a:t>
            </a:r>
            <a:r>
              <a:rPr lang="en-US" altLang="zh-TW" dirty="0" smtClean="0"/>
              <a:t>.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The detection systems report the results to </a:t>
            </a:r>
            <a:r>
              <a:rPr lang="en-US" altLang="zh-TW" dirty="0" smtClean="0">
                <a:solidFill>
                  <a:srgbClr val="FF0000"/>
                </a:solidFill>
              </a:rPr>
              <a:t>the controller</a:t>
            </a:r>
            <a:r>
              <a:rPr lang="en-US" altLang="zh-TW" dirty="0"/>
              <a:t>, which swiftly reconfigures the network to </a:t>
            </a:r>
            <a:r>
              <a:rPr lang="en-US" altLang="zh-TW" dirty="0" smtClean="0"/>
              <a:t>isolate the </a:t>
            </a:r>
            <a:r>
              <a:rPr lang="en-US" altLang="zh-TW" dirty="0"/>
              <a:t>affected </a:t>
            </a:r>
            <a:r>
              <a:rPr lang="en-US" altLang="zh-TW" dirty="0" smtClean="0"/>
              <a:t>sections.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controller might </a:t>
            </a:r>
            <a:r>
              <a:rPr lang="en-US" altLang="zh-TW" dirty="0" smtClean="0"/>
              <a:t>be capable </a:t>
            </a:r>
            <a:r>
              <a:rPr lang="en-US" altLang="zh-TW" dirty="0"/>
              <a:t>of identifying suspicious network </a:t>
            </a:r>
            <a:r>
              <a:rPr lang="en-US" altLang="zh-TW" dirty="0" err="1"/>
              <a:t>behaviour</a:t>
            </a:r>
            <a:r>
              <a:rPr lang="en-US" altLang="zh-TW" dirty="0"/>
              <a:t> based </a:t>
            </a:r>
            <a:r>
              <a:rPr lang="en-US" altLang="zh-TW" dirty="0" smtClean="0"/>
              <a:t>on packet </a:t>
            </a:r>
            <a:r>
              <a:rPr lang="en-US" altLang="zh-TW" dirty="0"/>
              <a:t>patterns.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746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Design of a Secure SDN 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pic>
        <p:nvPicPr>
          <p:cNvPr id="1028" name="Picture 4" descr="https://hackpad-attachments.imgix.net/hackpad.com_gUux0qvqib1_p.215097_1472534996178_undefined?fit=max&amp;w=8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772816"/>
            <a:ext cx="8391525" cy="40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 </a:t>
            </a:r>
          </a:p>
          <a:p>
            <a:r>
              <a:rPr lang="en-US" altLang="zh-TW" dirty="0" smtClean="0"/>
              <a:t>Related Work – STRIDE</a:t>
            </a:r>
          </a:p>
          <a:p>
            <a:r>
              <a:rPr lang="en-US" altLang="zh-TW" dirty="0" smtClean="0"/>
              <a:t>STRIDE problem and solution in SDN</a:t>
            </a:r>
          </a:p>
          <a:p>
            <a:r>
              <a:rPr lang="en-US" altLang="zh-TW" dirty="0"/>
              <a:t>Design of </a:t>
            </a:r>
            <a:r>
              <a:rPr lang="en-US" altLang="zh-TW" dirty="0" smtClean="0"/>
              <a:t>Secure </a:t>
            </a:r>
            <a:r>
              <a:rPr lang="en-US" altLang="zh-TW" dirty="0"/>
              <a:t>SDN architecture</a:t>
            </a:r>
          </a:p>
          <a:p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137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OpenFlow</a:t>
            </a:r>
            <a:r>
              <a:rPr lang="en-US" altLang="zh-TW" dirty="0"/>
              <a:t> </a:t>
            </a:r>
            <a:r>
              <a:rPr lang="en-US" altLang="zh-TW" dirty="0" smtClean="0"/>
              <a:t>protocol has </a:t>
            </a:r>
            <a:r>
              <a:rPr lang="en-US" altLang="zh-TW" dirty="0"/>
              <a:t>become the de facto standard interface </a:t>
            </a:r>
            <a:r>
              <a:rPr lang="en-US" altLang="zh-TW" dirty="0" smtClean="0"/>
              <a:t>between SDN-based </a:t>
            </a:r>
            <a:r>
              <a:rPr lang="en-US" altLang="zh-TW" dirty="0"/>
              <a:t>control and data planes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However, security in SDN has been largely </a:t>
            </a:r>
            <a:r>
              <a:rPr lang="en-US" altLang="zh-TW" dirty="0" smtClean="0"/>
              <a:t>neglected, which </a:t>
            </a:r>
            <a:r>
              <a:rPr lang="en-US" altLang="zh-TW" dirty="0"/>
              <a:t>can be derived from the lack of mutual </a:t>
            </a:r>
            <a:r>
              <a:rPr lang="en-US" altLang="zh-TW" dirty="0" smtClean="0"/>
              <a:t>interoperability of </a:t>
            </a:r>
            <a:r>
              <a:rPr lang="en-US" altLang="zh-TW" dirty="0"/>
              <a:t>many </a:t>
            </a:r>
            <a:r>
              <a:rPr lang="en-US" altLang="zh-TW" dirty="0" err="1"/>
              <a:t>OpenFlow</a:t>
            </a:r>
            <a:r>
              <a:rPr lang="en-US" altLang="zh-TW" dirty="0"/>
              <a:t> </a:t>
            </a:r>
            <a:r>
              <a:rPr lang="en-US" altLang="zh-TW" dirty="0" smtClean="0"/>
              <a:t>implementations.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122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</a:t>
            </a:r>
            <a:r>
              <a:rPr lang="en-US" altLang="zh-TW" dirty="0"/>
              <a:t>this paper, the well-known STRIDE threat </a:t>
            </a:r>
            <a:r>
              <a:rPr lang="en-US" altLang="zh-TW" dirty="0" smtClean="0"/>
              <a:t>model is </a:t>
            </a:r>
            <a:r>
              <a:rPr lang="en-US" altLang="zh-TW" dirty="0"/>
              <a:t>applied to the </a:t>
            </a:r>
            <a:r>
              <a:rPr lang="en-US" altLang="zh-TW" dirty="0" smtClean="0"/>
              <a:t>SDN </a:t>
            </a:r>
            <a:r>
              <a:rPr lang="en-US" altLang="zh-TW" dirty="0"/>
              <a:t>concepts as a basis for the </a:t>
            </a:r>
            <a:r>
              <a:rPr lang="en-US" altLang="zh-TW" dirty="0" smtClean="0"/>
              <a:t>design of </a:t>
            </a:r>
            <a:r>
              <a:rPr lang="en-US" altLang="zh-TW" dirty="0"/>
              <a:t>a secure SDN architecture.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8821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 – STRIDE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STRIDE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S</a:t>
            </a:r>
            <a:r>
              <a:rPr lang="en-US" altLang="zh-TW" dirty="0" smtClean="0"/>
              <a:t>poofing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T</a:t>
            </a:r>
            <a:r>
              <a:rPr lang="en-US" altLang="zh-TW" dirty="0" smtClean="0"/>
              <a:t>ampering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R</a:t>
            </a:r>
            <a:r>
              <a:rPr lang="en-US" altLang="zh-TW" dirty="0" smtClean="0"/>
              <a:t>epudiation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I</a:t>
            </a:r>
            <a:r>
              <a:rPr lang="en-US" altLang="zh-TW" dirty="0" smtClean="0"/>
              <a:t>nformation Disclosure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D</a:t>
            </a:r>
            <a:r>
              <a:rPr lang="en-US" altLang="zh-TW" dirty="0" smtClean="0"/>
              <a:t>enial of Service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E</a:t>
            </a:r>
            <a:r>
              <a:rPr lang="en-US" altLang="zh-TW" dirty="0" smtClean="0"/>
              <a:t>levation of Privilege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3017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 – STRIDE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Spoofing</a:t>
            </a:r>
          </a:p>
          <a:p>
            <a:pPr lvl="1"/>
            <a:r>
              <a:rPr lang="en-US" altLang="zh-TW" dirty="0"/>
              <a:t>Allows attackers to fool a system and to conceal or fake their identity</a:t>
            </a:r>
            <a:r>
              <a:rPr lang="en-US" altLang="zh-TW" dirty="0">
                <a:solidFill>
                  <a:srgbClr val="FF0000"/>
                </a:solidFill>
              </a:rPr>
              <a:t>. Spoofing is frequently enabled by a lack of proper authentication and verification.</a:t>
            </a:r>
          </a:p>
          <a:p>
            <a:r>
              <a:rPr lang="en-US" altLang="zh-TW" dirty="0" smtClean="0"/>
              <a:t>Tampering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Intruders are able to compromise the integrity of transported or stored data</a:t>
            </a:r>
            <a:r>
              <a:rPr lang="en-US" altLang="zh-TW" dirty="0"/>
              <a:t>. A malicious user could potentially alter or delete information to </a:t>
            </a:r>
            <a:r>
              <a:rPr lang="en-US" altLang="zh-TW" dirty="0" smtClean="0"/>
              <a:t>his advantage</a:t>
            </a:r>
            <a:r>
              <a:rPr lang="en-US" altLang="zh-TW" dirty="0"/>
              <a:t>, without triggering an alarm or being noticed by the owner.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6641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 – STRIDE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Repudiation</a:t>
            </a:r>
          </a:p>
          <a:p>
            <a:pPr lvl="1"/>
            <a:r>
              <a:rPr lang="en-US" altLang="zh-TW" dirty="0" smtClean="0"/>
              <a:t>Logs </a:t>
            </a:r>
            <a:r>
              <a:rPr lang="en-US" altLang="zh-TW" dirty="0"/>
              <a:t>and tracking systems are incomplete and can </a:t>
            </a:r>
            <a:r>
              <a:rPr lang="en-US" altLang="zh-TW" dirty="0" smtClean="0"/>
              <a:t>not accurately </a:t>
            </a:r>
            <a:r>
              <a:rPr lang="en-US" altLang="zh-TW" dirty="0"/>
              <a:t>identify the perpetrator.</a:t>
            </a:r>
            <a:endParaRPr lang="en-US" altLang="zh-TW" dirty="0" smtClean="0"/>
          </a:p>
          <a:p>
            <a:r>
              <a:rPr lang="en-US" altLang="zh-TW" dirty="0" smtClean="0"/>
              <a:t>Information Disclosure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By abusing a vulnerability, a system might reveal sensitive data or passwords to an attacker. </a:t>
            </a:r>
            <a:r>
              <a:rPr lang="en-US" altLang="zh-TW" dirty="0"/>
              <a:t>Eavesdropping is often correlated with preparing </a:t>
            </a:r>
            <a:r>
              <a:rPr lang="en-US" altLang="zh-TW" dirty="0" smtClean="0"/>
              <a:t>a sophisticated </a:t>
            </a:r>
            <a:r>
              <a:rPr lang="en-US" altLang="zh-TW" dirty="0"/>
              <a:t>Spoofing or Tampering attack.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2186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 – STRIDE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Denial of Service</a:t>
            </a:r>
          </a:p>
          <a:p>
            <a:pPr lvl="1"/>
            <a:r>
              <a:rPr lang="en-US" altLang="zh-TW" dirty="0">
                <a:solidFill>
                  <a:srgbClr val="FF0000"/>
                </a:solidFill>
              </a:rPr>
              <a:t>Assets may be subject to an attack, which renders the service or system temporarily unusable to customers or users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Elevation of </a:t>
            </a:r>
            <a:r>
              <a:rPr lang="en-US" altLang="zh-TW" dirty="0" err="1" smtClean="0"/>
              <a:t>Previlege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This </a:t>
            </a:r>
            <a:r>
              <a:rPr lang="en-US" altLang="zh-TW" dirty="0">
                <a:solidFill>
                  <a:srgbClr val="FF0000"/>
                </a:solidFill>
              </a:rPr>
              <a:t>vulnerability often stems from a lack of access control. </a:t>
            </a:r>
            <a:r>
              <a:rPr lang="en-US" altLang="zh-TW" dirty="0"/>
              <a:t>A simple user or client is able to escalate his authority in the system, which provides </a:t>
            </a:r>
            <a:r>
              <a:rPr lang="en-US" altLang="zh-TW" dirty="0" smtClean="0"/>
              <a:t>them with </a:t>
            </a:r>
            <a:r>
              <a:rPr lang="en-US" altLang="zh-TW" dirty="0"/>
              <a:t>the capability to freely access restricted or classified assets.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6029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STRIDE problem and solution in SDN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STRIDE threat and solutions in SDN</a:t>
            </a:r>
          </a:p>
          <a:p>
            <a:pPr lvl="1"/>
            <a:r>
              <a:rPr lang="en-US" altLang="zh-TW" i="1" dirty="0" smtClean="0"/>
              <a:t>Spoofing</a:t>
            </a:r>
          </a:p>
          <a:p>
            <a:pPr lvl="2"/>
            <a:r>
              <a:rPr lang="en-US" altLang="zh-TW" dirty="0" smtClean="0"/>
              <a:t>Problem</a:t>
            </a:r>
            <a:r>
              <a:rPr lang="zh-TW" altLang="en-US" dirty="0" smtClean="0"/>
              <a:t>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en-US" altLang="zh-TW" dirty="0" smtClean="0"/>
              <a:t>Illegitimate </a:t>
            </a:r>
            <a:r>
              <a:rPr lang="en-US" altLang="zh-TW" dirty="0"/>
              <a:t>authentication as controller, switch or application due </a:t>
            </a:r>
            <a:r>
              <a:rPr lang="en-US" altLang="zh-TW" dirty="0" smtClean="0"/>
              <a:t>to</a:t>
            </a:r>
            <a:r>
              <a:rPr lang="zh-TW" altLang="en-US" dirty="0" smtClean="0"/>
              <a:t> </a:t>
            </a:r>
            <a:r>
              <a:rPr lang="en-US" altLang="zh-TW" dirty="0" smtClean="0"/>
              <a:t>negligent </a:t>
            </a:r>
            <a:r>
              <a:rPr lang="en-US" altLang="zh-TW" dirty="0"/>
              <a:t>security measures and software faults.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Solution - </a:t>
            </a:r>
            <a:r>
              <a:rPr lang="en-US" altLang="zh-TW" dirty="0" smtClean="0">
                <a:solidFill>
                  <a:srgbClr val="FF0000"/>
                </a:solidFill>
              </a:rPr>
              <a:t>Enforce </a:t>
            </a:r>
            <a:r>
              <a:rPr lang="en-US" altLang="zh-TW" dirty="0">
                <a:solidFill>
                  <a:srgbClr val="FF0000"/>
                </a:solidFill>
              </a:rPr>
              <a:t>mandatory and modern authentication procedures in the </a:t>
            </a:r>
            <a:r>
              <a:rPr lang="en-US" altLang="zh-TW" dirty="0" smtClean="0">
                <a:solidFill>
                  <a:srgbClr val="FF0000"/>
                </a:solidFill>
              </a:rPr>
              <a:t>standard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works</a:t>
            </a:r>
            <a:r>
              <a:rPr lang="en-US" altLang="zh-TW" dirty="0"/>
              <a:t>. Ensure trustworthiness of remote or local application commands.</a:t>
            </a:r>
            <a:endParaRPr lang="en-US" altLang="zh-TW" dirty="0" smtClean="0"/>
          </a:p>
          <a:p>
            <a:pPr lvl="2"/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07884382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97914</TotalTime>
  <Words>1712</Words>
  <Application>Microsoft Office PowerPoint</Application>
  <PresentationFormat>如螢幕大小 (4:3)</PresentationFormat>
  <Paragraphs>177</Paragraphs>
  <Slides>18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A STRIDE-based Security Architecture for Software-Defined Networking</vt:lpstr>
      <vt:lpstr>Outline</vt:lpstr>
      <vt:lpstr>Introduction </vt:lpstr>
      <vt:lpstr>Introduction </vt:lpstr>
      <vt:lpstr>Related Work – STRIDE</vt:lpstr>
      <vt:lpstr>Related Work – STRIDE</vt:lpstr>
      <vt:lpstr>Related Work – STRIDE</vt:lpstr>
      <vt:lpstr>Related Work – STRIDE</vt:lpstr>
      <vt:lpstr>STRIDE problem and solution in SDN</vt:lpstr>
      <vt:lpstr>STRIDE problem and solution in SDN</vt:lpstr>
      <vt:lpstr>STRIDE problem and solution in SDN</vt:lpstr>
      <vt:lpstr>STRIDE problem and solution in SDN</vt:lpstr>
      <vt:lpstr>STRIDE problem and solution in SDN</vt:lpstr>
      <vt:lpstr>STRIDE problem and solution in SDN</vt:lpstr>
      <vt:lpstr>Design of a Secure SDN architecture</vt:lpstr>
      <vt:lpstr>Design of a Secure SDN architecture</vt:lpstr>
      <vt:lpstr>Design of a Secure SDN architecture</vt:lpstr>
      <vt:lpstr>Design of a Secure SDN architecture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JayFeng</cp:lastModifiedBy>
  <cp:revision>2793</cp:revision>
  <cp:lastPrinted>2013-07-22T14:09:02Z</cp:lastPrinted>
  <dcterms:created xsi:type="dcterms:W3CDTF">2004-07-16T19:12:18Z</dcterms:created>
  <dcterms:modified xsi:type="dcterms:W3CDTF">2016-09-06T02:12:16Z</dcterms:modified>
</cp:coreProperties>
</file>